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63" r:id="rId3"/>
    <p:sldId id="264" r:id="rId4"/>
    <p:sldId id="267" r:id="rId5"/>
    <p:sldId id="265" r:id="rId6"/>
    <p:sldId id="270" r:id="rId7"/>
    <p:sldId id="266" r:id="rId8"/>
    <p:sldId id="275" r:id="rId9"/>
    <p:sldId id="272" r:id="rId10"/>
    <p:sldId id="274" r:id="rId1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FFFF99"/>
    <a:srgbClr val="00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654" y="-13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28/08/2020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28/08/2020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28/08/2020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28/08/2020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28/08/2020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28/08/2020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28/08/2020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28/08/2020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28/08/2020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28/08/2020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28/08/2020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28/08/2020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7000" b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1828800"/>
          </a:xfrm>
          <a:prstGeom prst="rect">
            <a:avLst/>
          </a:prstGeom>
          <a:solidFill>
            <a:srgbClr val="A7E8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grpSp>
        <p:nvGrpSpPr>
          <p:cNvPr id="4" name="Group 3"/>
          <p:cNvGrpSpPr/>
          <p:nvPr/>
        </p:nvGrpSpPr>
        <p:grpSpPr>
          <a:xfrm>
            <a:off x="152400" y="1295400"/>
            <a:ext cx="8809703" cy="3124199"/>
            <a:chOff x="258097" y="1914117"/>
            <a:chExt cx="8458200" cy="1828800"/>
          </a:xfrm>
        </p:grpSpPr>
        <p:sp>
          <p:nvSpPr>
            <p:cNvPr id="5" name="Rounded Rectangle 4"/>
            <p:cNvSpPr/>
            <p:nvPr/>
          </p:nvSpPr>
          <p:spPr>
            <a:xfrm>
              <a:off x="258097" y="1914117"/>
              <a:ext cx="8458200" cy="1828800"/>
            </a:xfrm>
            <a:prstGeom prst="roundRect">
              <a:avLst/>
            </a:prstGeom>
            <a:solidFill>
              <a:srgbClr val="CC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6" name="Rounded Rectangle 5"/>
            <p:cNvSpPr/>
            <p:nvPr/>
          </p:nvSpPr>
          <p:spPr>
            <a:xfrm>
              <a:off x="381000" y="1968912"/>
              <a:ext cx="8200103" cy="1612488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50000"/>
                </a:lnSpc>
              </a:pPr>
              <a:endParaRPr lang="en-US" sz="4800" dirty="0" smtClean="0">
                <a:solidFill>
                  <a:schemeClr val="tx1"/>
                </a:solidFill>
                <a:latin typeface=".VnAvant" pitchFamily="34" charset="0"/>
              </a:endParaRPr>
            </a:p>
          </p:txBody>
        </p:sp>
      </p:grpSp>
      <p:sp>
        <p:nvSpPr>
          <p:cNvPr id="11" name="Subtitle 2"/>
          <p:cNvSpPr>
            <a:spLocks noGrp="1"/>
          </p:cNvSpPr>
          <p:nvPr>
            <p:ph type="subTitle" idx="1"/>
          </p:nvPr>
        </p:nvSpPr>
        <p:spPr>
          <a:xfrm>
            <a:off x="397951" y="2391074"/>
            <a:ext cx="8305800" cy="1752600"/>
          </a:xfrm>
        </p:spPr>
        <p:txBody>
          <a:bodyPr>
            <a:noAutofit/>
          </a:bodyPr>
          <a:lstStyle/>
          <a:p>
            <a:r>
              <a:rPr lang="en-US" sz="4800" b="1" dirty="0" smtClean="0">
                <a:solidFill>
                  <a:srgbClr val="FF0000"/>
                </a:solidFill>
                <a:latin typeface="HP-087" pitchFamily="34" charset="0"/>
              </a:rPr>
              <a:t>LỄ PHÉP VÂNG LỜI </a:t>
            </a:r>
          </a:p>
          <a:p>
            <a:r>
              <a:rPr lang="en-US" sz="4800" b="1" dirty="0" smtClean="0">
                <a:solidFill>
                  <a:srgbClr val="FF0000"/>
                </a:solidFill>
                <a:latin typeface="HP-087" pitchFamily="34" charset="0"/>
              </a:rPr>
              <a:t>ÔNG BÀ, CHA MẸ, ANH CHỊ</a:t>
            </a:r>
            <a:endParaRPr lang="vi-VN" sz="4800" b="1" dirty="0">
              <a:solidFill>
                <a:srgbClr val="FF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581400" y="1565564"/>
            <a:ext cx="4495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Bài 6</a:t>
            </a:r>
            <a:endParaRPr lang="en-US" sz="4400" b="1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727437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460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pic>
        <p:nvPicPr>
          <p:cNvPr id="46084" name="Picture 4" descr="Lovely_illustration_of_Happy_family_behide_a_star_wallcoo_co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6085" name="Text Box 5"/>
          <p:cNvSpPr txBox="1">
            <a:spLocks noChangeArrowheads="1"/>
          </p:cNvSpPr>
          <p:nvPr/>
        </p:nvSpPr>
        <p:spPr bwMode="auto">
          <a:xfrm>
            <a:off x="3352800" y="2562225"/>
            <a:ext cx="3733800" cy="28007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4400" b="1">
                <a:solidFill>
                  <a:srgbClr val="990033"/>
                </a:solidFill>
                <a:latin typeface=".VnUniverse" pitchFamily="34" charset="0"/>
              </a:rPr>
              <a:t>Chóc thÇy c«, c¸c con cïng </a:t>
            </a:r>
          </a:p>
          <a:p>
            <a:pPr eaLnBrk="1" hangingPunct="1"/>
            <a:r>
              <a:rPr lang="en-US" sz="4400" b="1">
                <a:solidFill>
                  <a:srgbClr val="990033"/>
                </a:solidFill>
                <a:latin typeface=".VnUniverse" pitchFamily="34" charset="0"/>
              </a:rPr>
              <a:t>gia </a:t>
            </a:r>
            <a:r>
              <a:rPr lang="en-US" sz="3600" smtClean="0">
                <a:solidFill>
                  <a:srgbClr val="990033"/>
                </a:solidFill>
                <a:latin typeface="Times New Roman" pitchFamily="18" charset="0"/>
                <a:cs typeface="Times New Roman" pitchFamily="18" charset="0"/>
              </a:rPr>
              <a:t>đình</a:t>
            </a:r>
            <a:r>
              <a:rPr lang="en-US" sz="4400" b="1" smtClean="0">
                <a:solidFill>
                  <a:srgbClr val="990033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smtClean="0">
                <a:solidFill>
                  <a:srgbClr val="990033"/>
                </a:solidFill>
                <a:latin typeface=".VnUniverse" pitchFamily="34" charset="0"/>
              </a:rPr>
              <a:t>m·i </a:t>
            </a:r>
            <a:r>
              <a:rPr lang="en-US" sz="4400" b="1">
                <a:solidFill>
                  <a:srgbClr val="990033"/>
                </a:solidFill>
                <a:latin typeface=".VnUniverse" pitchFamily="34" charset="0"/>
              </a:rPr>
              <a:t>m·i </a:t>
            </a:r>
          </a:p>
          <a:p>
            <a:pPr eaLnBrk="1" hangingPunct="1"/>
            <a:r>
              <a:rPr lang="en-US" sz="4400" b="1">
                <a:solidFill>
                  <a:srgbClr val="990033"/>
                </a:solidFill>
                <a:latin typeface=".VnUniverse" pitchFamily="34" charset="0"/>
              </a:rPr>
              <a:t>h¹nh phóc !</a:t>
            </a:r>
          </a:p>
        </p:txBody>
      </p:sp>
    </p:spTree>
    <p:extLst>
      <p:ext uri="{BB962C8B-B14F-4D97-AF65-F5344CB8AC3E}">
        <p14:creationId xmlns:p14="http://schemas.microsoft.com/office/powerpoint/2010/main" val="19963671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645"/>
    </mc:Choice>
    <mc:Fallback xmlns="">
      <p:transition spd="slow" advTm="6645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000" b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rapezoid 1"/>
          <p:cNvSpPr/>
          <p:nvPr/>
        </p:nvSpPr>
        <p:spPr>
          <a:xfrm rot="16200000">
            <a:off x="966218" y="-675272"/>
            <a:ext cx="1025510" cy="2376055"/>
          </a:xfrm>
          <a:prstGeom prst="trapezoid">
            <a:avLst/>
          </a:prstGeom>
          <a:solidFill>
            <a:srgbClr val="FFFF00"/>
          </a:solidFill>
          <a:ln>
            <a:solidFill>
              <a:schemeClr val="accent2">
                <a:lumMod val="20000"/>
                <a:lumOff val="80000"/>
              </a:schemeClr>
            </a:solidFill>
          </a:ln>
          <a:scene3d>
            <a:camera prst="perspectiveAbove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-1295400" y="-53180"/>
            <a:ext cx="5791200" cy="1196180"/>
          </a:xfrm>
        </p:spPr>
        <p:txBody>
          <a:bodyPr>
            <a:noAutofit/>
          </a:bodyPr>
          <a:lstStyle/>
          <a:p>
            <a:r>
              <a:rPr lang="en-US" sz="3600" b="1" noProof="1" smtClean="0">
                <a:solidFill>
                  <a:srgbClr val="FF0000"/>
                </a:solidFill>
                <a:latin typeface="HP-089" pitchFamily="34" charset="0"/>
              </a:rPr>
              <a:t>Khởi động</a:t>
            </a:r>
            <a:endParaRPr lang="vi-VN" sz="3600" b="1" dirty="0">
              <a:solidFill>
                <a:srgbClr val="FF0000"/>
              </a:solidFill>
              <a:latin typeface="HP001 TD 4H" pitchFamily="34" charset="-93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967345" y="1991380"/>
            <a:ext cx="641465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Bài hát: “Con chim vành khuyên ”</a:t>
            </a:r>
            <a:endParaRPr lang="en-US" sz="28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418375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7000" b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rapezoid 1"/>
          <p:cNvSpPr/>
          <p:nvPr/>
        </p:nvSpPr>
        <p:spPr>
          <a:xfrm rot="16200000">
            <a:off x="966218" y="-675272"/>
            <a:ext cx="1025510" cy="2376055"/>
          </a:xfrm>
          <a:prstGeom prst="trapezoid">
            <a:avLst/>
          </a:prstGeom>
          <a:solidFill>
            <a:srgbClr val="FFFF00"/>
          </a:solidFill>
          <a:ln>
            <a:solidFill>
              <a:schemeClr val="accent2">
                <a:lumMod val="20000"/>
                <a:lumOff val="80000"/>
              </a:schemeClr>
            </a:solidFill>
          </a:ln>
          <a:scene3d>
            <a:camera prst="perspectiveAbove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-1295400" y="-85335"/>
            <a:ext cx="5791200" cy="1196180"/>
          </a:xfrm>
        </p:spPr>
        <p:txBody>
          <a:bodyPr>
            <a:noAutofit/>
          </a:bodyPr>
          <a:lstStyle/>
          <a:p>
            <a:r>
              <a:rPr lang="en-US" sz="3600" b="1" noProof="1" smtClean="0">
                <a:solidFill>
                  <a:srgbClr val="0000FF"/>
                </a:solidFill>
                <a:latin typeface="HP-089" pitchFamily="34" charset="0"/>
              </a:rPr>
              <a:t>Khám phá</a:t>
            </a:r>
            <a:endParaRPr lang="vi-VN" sz="3600" b="1" dirty="0">
              <a:solidFill>
                <a:srgbClr val="0000FF"/>
              </a:solidFill>
              <a:latin typeface="HP001 TD 4H" pitchFamily="34" charset="-93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09600" y="914400"/>
            <a:ext cx="8180445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 </a:t>
            </a:r>
            <a:r>
              <a:rPr lang="en-US" sz="32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Các bạn trong tranh đã thể hiện sự lễ phép, vâng</a:t>
            </a:r>
          </a:p>
          <a:p>
            <a:r>
              <a:rPr lang="en-US" sz="32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lời ông bà, cha mẹ, anh chị như thế nào?</a:t>
            </a:r>
            <a:endParaRPr lang="en-US" sz="32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2" descr="E:\2020-2021\Giáo án điện tử các môn - 2020\Dao duc\tranh anh dao duc\Daoduc1 chu de 3 (FB Kim Oanh Be) ẢNH\dd6.1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7862" b="10909"/>
          <a:stretch/>
        </p:blipFill>
        <p:spPr bwMode="auto">
          <a:xfrm>
            <a:off x="0" y="1981200"/>
            <a:ext cx="9144000" cy="48645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148106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7000" b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rapezoid 1"/>
          <p:cNvSpPr/>
          <p:nvPr/>
        </p:nvSpPr>
        <p:spPr>
          <a:xfrm rot="16200000">
            <a:off x="966218" y="-675272"/>
            <a:ext cx="1025510" cy="2376055"/>
          </a:xfrm>
          <a:prstGeom prst="trapezoid">
            <a:avLst/>
          </a:prstGeom>
          <a:solidFill>
            <a:srgbClr val="FFFF00"/>
          </a:solidFill>
          <a:ln>
            <a:solidFill>
              <a:schemeClr val="accent2">
                <a:lumMod val="20000"/>
                <a:lumOff val="80000"/>
              </a:schemeClr>
            </a:solidFill>
          </a:ln>
          <a:scene3d>
            <a:camera prst="perspectiveAbove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-1219200" y="-53180"/>
            <a:ext cx="5791200" cy="1196180"/>
          </a:xfrm>
        </p:spPr>
        <p:txBody>
          <a:bodyPr>
            <a:noAutofit/>
          </a:bodyPr>
          <a:lstStyle/>
          <a:p>
            <a:r>
              <a:rPr lang="en-US" sz="3600" b="1" noProof="1" smtClean="0">
                <a:solidFill>
                  <a:srgbClr val="0000FF"/>
                </a:solidFill>
                <a:latin typeface="HP-089" pitchFamily="34" charset="0"/>
              </a:rPr>
              <a:t>Khám phá</a:t>
            </a:r>
            <a:endParaRPr lang="vi-VN" sz="3600" b="1" dirty="0">
              <a:solidFill>
                <a:srgbClr val="0000FF"/>
              </a:solidFill>
              <a:latin typeface="HP001 TD 4H" pitchFamily="34" charset="-93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62000" y="2057400"/>
            <a:ext cx="7772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 </a:t>
            </a:r>
            <a:r>
              <a:rPr lang="en-US" sz="36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Vì sao em cần lễ phép, vâng lời ông bà, cha mẹ, anh chị? </a:t>
            </a:r>
            <a:endParaRPr lang="en-US" sz="36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0317" y="3261904"/>
            <a:ext cx="3741281" cy="178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898933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rapezoid 1"/>
          <p:cNvSpPr/>
          <p:nvPr/>
        </p:nvSpPr>
        <p:spPr>
          <a:xfrm rot="16200000">
            <a:off x="966218" y="-675272"/>
            <a:ext cx="1025510" cy="2376055"/>
          </a:xfrm>
          <a:prstGeom prst="trapezoid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20000"/>
                <a:lumOff val="80000"/>
              </a:schemeClr>
            </a:solidFill>
          </a:ln>
          <a:scene3d>
            <a:camera prst="perspectiveAbove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-1316185" y="-53180"/>
            <a:ext cx="5791200" cy="1196180"/>
          </a:xfrm>
        </p:spPr>
        <p:txBody>
          <a:bodyPr>
            <a:noAutofit/>
          </a:bodyPr>
          <a:lstStyle/>
          <a:p>
            <a:r>
              <a:rPr lang="en-US" sz="3600" b="1" noProof="1" smtClean="0">
                <a:solidFill>
                  <a:srgbClr val="0000FF"/>
                </a:solidFill>
                <a:latin typeface="HP-089" pitchFamily="34" charset="0"/>
              </a:rPr>
              <a:t>Luyện tập</a:t>
            </a:r>
            <a:endParaRPr lang="vi-VN" sz="3600" b="1" dirty="0">
              <a:solidFill>
                <a:srgbClr val="0000FF"/>
              </a:solidFill>
              <a:latin typeface="HP001 TD 4H" pitchFamily="34" charset="-93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371600" y="1981200"/>
            <a:ext cx="885305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 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Bạn nào biết lễ phép, vâng lời ? </a:t>
            </a:r>
            <a:endParaRPr lang="en-US" sz="2800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Bạn 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nào chưa biết lễ phép vâng lời? Vì sao? </a:t>
            </a:r>
            <a:endParaRPr lang="en-US" sz="28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E:\2020-2021\Giáo án điện tử các môn - 2020\Dao duc\tranh anh dao duc\Daoduc1 chu de 3 (FB Kim Oanh Be) ẢNH\dd6.2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998" t="18307" r="8580" b="62905"/>
          <a:stretch/>
        </p:blipFill>
        <p:spPr bwMode="auto">
          <a:xfrm>
            <a:off x="0" y="3124200"/>
            <a:ext cx="9144000" cy="3581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148106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rapezoid 1"/>
          <p:cNvSpPr/>
          <p:nvPr/>
        </p:nvSpPr>
        <p:spPr>
          <a:xfrm rot="16200000">
            <a:off x="966218" y="-675272"/>
            <a:ext cx="1025510" cy="2376055"/>
          </a:xfrm>
          <a:prstGeom prst="trapezoid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20000"/>
                <a:lumOff val="80000"/>
              </a:schemeClr>
            </a:solidFill>
          </a:ln>
          <a:scene3d>
            <a:camera prst="perspectiveAbove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-1316185" y="-53180"/>
            <a:ext cx="5791200" cy="1196180"/>
          </a:xfrm>
        </p:spPr>
        <p:txBody>
          <a:bodyPr>
            <a:noAutofit/>
          </a:bodyPr>
          <a:lstStyle/>
          <a:p>
            <a:r>
              <a:rPr lang="en-US" sz="3600" b="1" noProof="1" smtClean="0">
                <a:solidFill>
                  <a:srgbClr val="0000FF"/>
                </a:solidFill>
                <a:latin typeface="HP-089" pitchFamily="34" charset="0"/>
              </a:rPr>
              <a:t>Luyện tập</a:t>
            </a:r>
            <a:endParaRPr lang="vi-VN" sz="3600" b="1" dirty="0">
              <a:solidFill>
                <a:srgbClr val="0000FF"/>
              </a:solidFill>
              <a:latin typeface="HP001 TD 4H" pitchFamily="34" charset="-93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62000" y="2138839"/>
            <a:ext cx="8135560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 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Em chia sẻ với các bạn những việc em đã làm thể hiện </a:t>
            </a:r>
            <a:endParaRPr lang="en-US" sz="2800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sự lễ phép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vâng lời ông bà, cha mẹ, anh chị.</a:t>
            </a:r>
            <a:endParaRPr lang="en-US" sz="28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502852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8000" b="-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rapezoid 1"/>
          <p:cNvSpPr/>
          <p:nvPr/>
        </p:nvSpPr>
        <p:spPr>
          <a:xfrm rot="16200000">
            <a:off x="966218" y="-675272"/>
            <a:ext cx="1025510" cy="2376055"/>
          </a:xfrm>
          <a:prstGeom prst="trapezoid">
            <a:avLst/>
          </a:prstGeom>
          <a:solidFill>
            <a:srgbClr val="0000FF"/>
          </a:solidFill>
          <a:ln>
            <a:solidFill>
              <a:schemeClr val="accent2">
                <a:lumMod val="20000"/>
                <a:lumOff val="80000"/>
              </a:schemeClr>
            </a:solidFill>
          </a:ln>
          <a:scene3d>
            <a:camera prst="perspectiveAbove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-1295400" y="-53180"/>
            <a:ext cx="5791200" cy="1196180"/>
          </a:xfrm>
        </p:spPr>
        <p:txBody>
          <a:bodyPr>
            <a:noAutofit/>
          </a:bodyPr>
          <a:lstStyle/>
          <a:p>
            <a:r>
              <a:rPr lang="en-US" sz="3600" b="1" noProof="1" smtClean="0">
                <a:solidFill>
                  <a:schemeClr val="bg1"/>
                </a:solidFill>
                <a:latin typeface="HP-089" pitchFamily="34" charset="0"/>
              </a:rPr>
              <a:t>Vận dụng</a:t>
            </a:r>
            <a:endParaRPr lang="vi-VN" sz="3600" b="1" dirty="0">
              <a:solidFill>
                <a:schemeClr val="bg1"/>
              </a:solidFill>
              <a:latin typeface="HP001 TD 4H" pitchFamily="34" charset="-93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48631" y="2057400"/>
            <a:ext cx="856676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 </a:t>
            </a:r>
            <a:r>
              <a:rPr lang="en-US" sz="32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Em cùng bạn đóng vai để xử lí các tình huống sau:</a:t>
            </a:r>
            <a:endParaRPr lang="en-US" sz="32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rapezoid 2"/>
          <p:cNvSpPr/>
          <p:nvPr/>
        </p:nvSpPr>
        <p:spPr>
          <a:xfrm>
            <a:off x="4114800" y="3810000"/>
            <a:ext cx="1295400" cy="762000"/>
          </a:xfrm>
          <a:prstGeom prst="trapezoid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099" t="22882" r="23443" b="41439"/>
          <a:stretch/>
        </p:blipFill>
        <p:spPr bwMode="auto">
          <a:xfrm>
            <a:off x="2362200" y="2833688"/>
            <a:ext cx="6456408" cy="3567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148106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rapezoid 1"/>
          <p:cNvSpPr/>
          <p:nvPr/>
        </p:nvSpPr>
        <p:spPr>
          <a:xfrm rot="16200000">
            <a:off x="966218" y="-675272"/>
            <a:ext cx="1025510" cy="2376055"/>
          </a:xfrm>
          <a:prstGeom prst="trapezoid">
            <a:avLst/>
          </a:prstGeom>
          <a:solidFill>
            <a:srgbClr val="0000FF"/>
          </a:solidFill>
          <a:ln>
            <a:solidFill>
              <a:schemeClr val="accent2">
                <a:lumMod val="20000"/>
                <a:lumOff val="80000"/>
              </a:schemeClr>
            </a:solidFill>
          </a:ln>
          <a:scene3d>
            <a:camera prst="perspectiveAbove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-1295400" y="-53180"/>
            <a:ext cx="5791200" cy="1196180"/>
          </a:xfrm>
        </p:spPr>
        <p:txBody>
          <a:bodyPr>
            <a:noAutofit/>
          </a:bodyPr>
          <a:lstStyle/>
          <a:p>
            <a:r>
              <a:rPr lang="en-US" sz="3600" b="1" noProof="1" smtClean="0">
                <a:solidFill>
                  <a:schemeClr val="bg1"/>
                </a:solidFill>
                <a:latin typeface="HP-089" pitchFamily="34" charset="0"/>
              </a:rPr>
              <a:t>Vận dụng</a:t>
            </a:r>
            <a:endParaRPr lang="vi-VN" sz="3600" b="1" dirty="0">
              <a:solidFill>
                <a:schemeClr val="bg1"/>
              </a:solidFill>
              <a:latin typeface="HP001 TD 4H" pitchFamily="34" charset="-93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78177" y="1706940"/>
            <a:ext cx="821342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 </a:t>
            </a:r>
            <a:r>
              <a:rPr lang="en-US" sz="32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Em luôn lễ phép, vâng lời ông bà , </a:t>
            </a:r>
            <a:endParaRPr lang="en-US" sz="3200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32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cha </a:t>
            </a:r>
            <a:r>
              <a:rPr lang="en-US" sz="32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mẹ, </a:t>
            </a:r>
            <a:r>
              <a:rPr lang="en-US" sz="32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anh </a:t>
            </a:r>
            <a:r>
              <a:rPr lang="en-US" sz="32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chị bằng thái độ và </a:t>
            </a:r>
            <a:endParaRPr lang="en-US" sz="3200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32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hành </a:t>
            </a:r>
            <a:r>
              <a:rPr lang="en-US" sz="32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vi phù hợp.</a:t>
            </a:r>
            <a:endParaRPr lang="en-US" sz="32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rapezoid 2"/>
          <p:cNvSpPr/>
          <p:nvPr/>
        </p:nvSpPr>
        <p:spPr>
          <a:xfrm>
            <a:off x="4114800" y="3810000"/>
            <a:ext cx="1295400" cy="762000"/>
          </a:xfrm>
          <a:prstGeom prst="trapezoid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37855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rapezoid 1"/>
          <p:cNvSpPr/>
          <p:nvPr/>
        </p:nvSpPr>
        <p:spPr>
          <a:xfrm rot="16200000">
            <a:off x="966218" y="-675272"/>
            <a:ext cx="1025510" cy="2376055"/>
          </a:xfrm>
          <a:prstGeom prst="trapezoid">
            <a:avLst/>
          </a:prstGeom>
          <a:solidFill>
            <a:srgbClr val="0000FF"/>
          </a:solidFill>
          <a:ln>
            <a:solidFill>
              <a:schemeClr val="accent2">
                <a:lumMod val="20000"/>
                <a:lumOff val="80000"/>
              </a:schemeClr>
            </a:solidFill>
          </a:ln>
          <a:scene3d>
            <a:camera prst="perspectiveAbove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-1295400" y="-53180"/>
            <a:ext cx="5791200" cy="1196180"/>
          </a:xfrm>
        </p:spPr>
        <p:txBody>
          <a:bodyPr>
            <a:noAutofit/>
          </a:bodyPr>
          <a:lstStyle/>
          <a:p>
            <a:r>
              <a:rPr lang="en-US" sz="3600" b="1" noProof="1" smtClean="0">
                <a:solidFill>
                  <a:schemeClr val="bg1"/>
                </a:solidFill>
                <a:latin typeface="HP-089" pitchFamily="34" charset="0"/>
              </a:rPr>
              <a:t>Vận dụng</a:t>
            </a:r>
            <a:endParaRPr lang="vi-VN" sz="3600" b="1" dirty="0">
              <a:solidFill>
                <a:schemeClr val="bg1"/>
              </a:solidFill>
              <a:latin typeface="HP001 TD 4H" pitchFamily="34" charset="-93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371600" y="2580382"/>
            <a:ext cx="6934200" cy="1382018"/>
          </a:xfrm>
          <a:prstGeom prst="rect">
            <a:avLst/>
          </a:prstGeom>
          <a:solidFill>
            <a:srgbClr val="FFFF99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1793635" y="2732782"/>
            <a:ext cx="6090129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              </a:t>
            </a:r>
            <a:r>
              <a:rPr lang="en-US" sz="32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Bé ngoan lễ phép vâng lời</a:t>
            </a:r>
          </a:p>
          <a:p>
            <a:r>
              <a:rPr lang="en-US" sz="32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Ông bà, cha mẹ rạng ngời niềm vui.</a:t>
            </a:r>
            <a:endParaRPr lang="en-US" sz="32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198" name="Picture 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4114800"/>
            <a:ext cx="3741281" cy="178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196719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4D4D4D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112</TotalTime>
  <Words>206</Words>
  <Application>Microsoft Office PowerPoint</Application>
  <PresentationFormat>On-screen Show (4:3)</PresentationFormat>
  <Paragraphs>28</Paragraphs>
  <Slides>10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Office Theme</vt:lpstr>
      <vt:lpstr>PowerPoint Presentation</vt:lpstr>
      <vt:lpstr>Khởi động</vt:lpstr>
      <vt:lpstr>Khám phá</vt:lpstr>
      <vt:lpstr>Khám phá</vt:lpstr>
      <vt:lpstr>Luyện tập</vt:lpstr>
      <vt:lpstr>Luyện tập</vt:lpstr>
      <vt:lpstr>Vận dụng</vt:lpstr>
      <vt:lpstr>Vận dụng</vt:lpstr>
      <vt:lpstr>Vận dụng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ai</dc:creator>
  <cp:lastModifiedBy>Windows User</cp:lastModifiedBy>
  <cp:revision>15</cp:revision>
  <dcterms:created xsi:type="dcterms:W3CDTF">2006-08-16T00:00:00Z</dcterms:created>
  <dcterms:modified xsi:type="dcterms:W3CDTF">2020-08-28T06:47:51Z</dcterms:modified>
</cp:coreProperties>
</file>